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7" r:id="rId2"/>
    <p:sldId id="353" r:id="rId3"/>
    <p:sldId id="359" r:id="rId4"/>
    <p:sldId id="350" r:id="rId5"/>
    <p:sldId id="351" r:id="rId6"/>
    <p:sldId id="388" r:id="rId7"/>
    <p:sldId id="389" r:id="rId8"/>
    <p:sldId id="381" r:id="rId9"/>
    <p:sldId id="380" r:id="rId10"/>
    <p:sldId id="382" r:id="rId11"/>
    <p:sldId id="383" r:id="rId12"/>
    <p:sldId id="384" r:id="rId13"/>
    <p:sldId id="385" r:id="rId14"/>
    <p:sldId id="386" r:id="rId15"/>
    <p:sldId id="387" r:id="rId16"/>
    <p:sldId id="352" r:id="rId17"/>
    <p:sldId id="369" r:id="rId18"/>
    <p:sldId id="379" r:id="rId19"/>
    <p:sldId id="390" r:id="rId20"/>
    <p:sldId id="391" r:id="rId21"/>
    <p:sldId id="392" r:id="rId22"/>
    <p:sldId id="394" r:id="rId23"/>
    <p:sldId id="349" r:id="rId24"/>
    <p:sldId id="372" r:id="rId25"/>
    <p:sldId id="374" r:id="rId26"/>
    <p:sldId id="376" r:id="rId27"/>
    <p:sldId id="375" r:id="rId28"/>
    <p:sldId id="377" r:id="rId29"/>
    <p:sldId id="378" r:id="rId30"/>
    <p:sldId id="368" r:id="rId31"/>
    <p:sldId id="360" r:id="rId32"/>
    <p:sldId id="332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B0F0"/>
    <a:srgbClr val="CC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76" d="100"/>
          <a:sy n="76" d="100"/>
        </p:scale>
        <p:origin x="-1680" y="-11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7491-CEF8-494F-9907-02A1E058CF26}" type="datetimeFigureOut">
              <a:rPr lang="zh-TW" altLang="en-US" smtClean="0"/>
              <a:pPr/>
              <a:t>2020/12/14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4A879-289D-49EA-9B68-D4E86D3921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21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3731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橫式替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王大明"/>
          <p:cNvSpPr txBox="1">
            <a:spLocks noGrp="1"/>
          </p:cNvSpPr>
          <p:nvPr>
            <p:ph type="body" sz="quarter" idx="13"/>
          </p:nvPr>
        </p:nvSpPr>
        <p:spPr>
          <a:xfrm>
            <a:off x="1270000" y="6358738"/>
            <a:ext cx="10464800" cy="5286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–王大明</a:t>
            </a:r>
          </a:p>
        </p:txBody>
      </p:sp>
      <p:sp>
        <p:nvSpPr>
          <p:cNvPr id="104" name="「在此輸入名言語錄。」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「在此輸入名言語錄。」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王大明"/>
          <p:cNvSpPr txBox="1"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86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–王大明</a:t>
            </a:r>
          </a:p>
        </p:txBody>
      </p:sp>
      <p:sp>
        <p:nvSpPr>
          <p:cNvPr id="113" name="「在此輸入名言語錄。」"/>
          <p:cNvSpPr txBox="1">
            <a:spLocks noGrp="1"/>
          </p:cNvSpPr>
          <p:nvPr>
            <p:ph type="body" sz="quarter" idx="14"/>
          </p:nvPr>
        </p:nvSpPr>
        <p:spPr>
          <a:xfrm>
            <a:off x="1270000" y="133984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「在此輸入名言語錄。」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s://youtu.be/-kVjJjSOeK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TTEhccVaw7k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youtu.be/SKKqVDb76cQ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LiA9uusCVcI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youtu.be/XwNwPWp-aE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28023;&#65292;&#22963;&#22909;&#21966;&#65311;.ppt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塑造彩虹不塑之客…"/>
          <p:cNvSpPr txBox="1">
            <a:spLocks/>
          </p:cNvSpPr>
          <p:nvPr/>
        </p:nvSpPr>
        <p:spPr>
          <a:xfrm>
            <a:off x="0" y="1708448"/>
            <a:ext cx="10894888" cy="10801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90000"/>
          </a:bodyPr>
          <a:lstStyle/>
          <a:p>
            <a:pPr marL="0" marR="0" lvl="0" indent="0" algn="l" defTabSz="5199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18" spc="882">
                <a:latin typeface="HanziPen TC Regular"/>
                <a:ea typeface="HanziPen TC Regular"/>
                <a:cs typeface="HanziPen TC Regular"/>
                <a:sym typeface="HanziPen TC Regular"/>
              </a:defRPr>
            </a:pPr>
            <a:r>
              <a:rPr lang="zh-TW" altLang="en-US" sz="6000" b="1" spc="882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HanziPen TC Regular"/>
                <a:sym typeface="HanziPen TC Regular"/>
              </a:rPr>
              <a:t> </a:t>
            </a:r>
            <a:r>
              <a:rPr lang="zh-TW" altLang="en-US" sz="6000" b="1" spc="882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HanziPen TC Regular"/>
                <a:sym typeface="HanziPen TC Regular"/>
              </a:rPr>
              <a:t>天之驕子？看見資優生的需要</a:t>
            </a:r>
            <a:endParaRPr kumimoji="0" lang="zh-TW" altLang="en-US" sz="6000" b="1" i="0" u="none" strike="noStrike" kern="0" cap="none" spc="882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HanziPen TC Regular"/>
              <a:sym typeface="HanziPen TC Regular"/>
            </a:endParaRPr>
          </a:p>
        </p:txBody>
      </p:sp>
      <p:sp>
        <p:nvSpPr>
          <p:cNvPr id="12" name="何冠穎Alice、林有寬York、冬牧忻Priscilla      潘歆雅Arianna、歐陽翰John、陳語謙Cheney"/>
          <p:cNvSpPr txBox="1"/>
          <p:nvPr/>
        </p:nvSpPr>
        <p:spPr>
          <a:xfrm>
            <a:off x="4270152" y="8138066"/>
            <a:ext cx="859063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000">
                <a:latin typeface="Corsiva Hebrew"/>
                <a:ea typeface="Corsiva Hebrew"/>
                <a:cs typeface="Corsiva Hebrew"/>
                <a:sym typeface="Corsiva Hebrew"/>
              </a:defRPr>
            </a:lvl1pPr>
          </a:lstStyle>
          <a:p>
            <a:r>
              <a:rPr lang="en-US" altLang="zh-TW" sz="3600" b="1" dirty="0" err="1" smtClean="0">
                <a:solidFill>
                  <a:srgbClr val="FFFF00"/>
                </a:solidFill>
                <a:latin typeface="Century Gothic" pitchFamily="34" charset="0"/>
              </a:rPr>
              <a:t>yI</a:t>
            </a:r>
            <a:r>
              <a:rPr lang="en-US" altLang="zh-TW" sz="3600" b="1" dirty="0" smtClean="0">
                <a:solidFill>
                  <a:srgbClr val="FFFF00"/>
                </a:solidFill>
                <a:latin typeface="Century Gothic" pitchFamily="34" charset="0"/>
              </a:rPr>
              <a:t>-Chang primary school, </a:t>
            </a:r>
            <a:r>
              <a:rPr lang="en-US" altLang="zh-TW" sz="3600" b="1" dirty="0" err="1" smtClean="0">
                <a:solidFill>
                  <a:srgbClr val="FFFF00"/>
                </a:solidFill>
                <a:latin typeface="Century Gothic" pitchFamily="34" charset="0"/>
              </a:rPr>
              <a:t>hualien</a:t>
            </a:r>
            <a:r>
              <a:rPr lang="en-US" altLang="zh-TW" sz="3600" b="1" dirty="0" smtClean="0">
                <a:solidFill>
                  <a:schemeClr val="accent1">
                    <a:lumMod val="50000"/>
                  </a:schemeClr>
                </a:solidFill>
              </a:rPr>
              <a:t>….</a:t>
            </a:r>
          </a:p>
          <a:p>
            <a:pPr algn="r">
              <a:spcBef>
                <a:spcPts val="1200"/>
              </a:spcBef>
            </a:pP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花蓮縣宜昌國小 林嘉琦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DJI_088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74321"/>
            <a:ext cx="13004800" cy="44673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525736" y="268288"/>
            <a:ext cx="6408712" cy="936104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「一般智能」資優</a:t>
            </a:r>
            <a:endParaRPr lang="zh-TW" altLang="en-US" sz="48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957784" y="1472680"/>
            <a:ext cx="11017224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TW" altLang="en-US" dirty="0">
                <a:solidFill>
                  <a:srgbClr val="FFFF00"/>
                </a:solidFill>
              </a:rPr>
              <a:t>指在記憶、理解、分析、</a:t>
            </a:r>
            <a:r>
              <a:rPr lang="zh-TW" altLang="en-US" dirty="0" smtClean="0">
                <a:solidFill>
                  <a:srgbClr val="FFFF00"/>
                </a:solidFill>
              </a:rPr>
              <a:t>綜合、</a:t>
            </a:r>
            <a:r>
              <a:rPr lang="zh-TW" altLang="en-US" dirty="0">
                <a:solidFill>
                  <a:srgbClr val="FFFF00"/>
                </a:solidFill>
              </a:rPr>
              <a:t>推理及評鑑等方面，較同年齡者具有卓越潛能或傑出表現者。</a:t>
            </a:r>
            <a:r>
              <a:rPr lang="zh-TW" altLang="en-US" dirty="0">
                <a:solidFill>
                  <a:srgbClr val="FFFF00"/>
                </a:solidFill>
              </a:rPr>
              <a:t/>
            </a:r>
            <a:br>
              <a:rPr lang="zh-TW" altLang="en-US" dirty="0">
                <a:solidFill>
                  <a:srgbClr val="FFFF00"/>
                </a:solidFill>
              </a:rPr>
            </a:br>
            <a:endParaRPr lang="en-US" altLang="zh-TW" dirty="0" smtClean="0">
              <a:solidFill>
                <a:srgbClr val="FFFF00"/>
              </a:solidFill>
            </a:endParaRPr>
          </a:p>
          <a:p>
            <a:pPr algn="l"/>
            <a:r>
              <a:rPr lang="zh-TW" altLang="en-US" dirty="0" smtClean="0"/>
              <a:t>前項</a:t>
            </a:r>
            <a:r>
              <a:rPr lang="zh-TW" altLang="en-US" dirty="0"/>
              <a:t>所定一般智能資賦優異，其鑑定基準依下列各款規定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algn="l"/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一、個別智力測驗評量結果在平均數正二個</a:t>
            </a:r>
            <a:r>
              <a:rPr lang="zh-TW" alt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標準</a:t>
            </a:r>
            <a:endParaRPr lang="en-US" altLang="zh-TW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zh-TW" alt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差</a:t>
            </a:r>
            <a:r>
              <a:rPr lang="zh-TW" alt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或百分等級九十七</a:t>
            </a:r>
            <a:r>
              <a:rPr lang="zh-TW" alt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以上。</a:t>
            </a:r>
            <a:endParaRPr lang="en-US" altLang="zh-TW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二、經專家學者、指導教師或家長觀察推薦，</a:t>
            </a:r>
            <a:r>
              <a:rPr lang="zh-TW" altLang="en-US" dirty="0" smtClean="0"/>
              <a:t>並</a:t>
            </a:r>
            <a:endParaRPr lang="en-US" altLang="zh-TW" dirty="0" smtClean="0"/>
          </a:p>
          <a:p>
            <a:pPr algn="l"/>
            <a:r>
              <a:rPr lang="zh-TW" altLang="en-US" dirty="0"/>
              <a:t> </a:t>
            </a:r>
            <a:r>
              <a:rPr lang="zh-TW" altLang="en-US" dirty="0" smtClean="0"/>
              <a:t>       檢</a:t>
            </a:r>
            <a:r>
              <a:rPr lang="zh-TW" altLang="en-US" dirty="0"/>
              <a:t>附學習特質與表現</a:t>
            </a:r>
            <a:r>
              <a:rPr lang="zh-TW" altLang="en-US" dirty="0" smtClean="0"/>
              <a:t>卓越或</a:t>
            </a:r>
            <a:r>
              <a:rPr lang="zh-TW" altLang="en-US" dirty="0"/>
              <a:t>傑出等之具體</a:t>
            </a:r>
            <a:r>
              <a:rPr lang="zh-TW" altLang="en-US" dirty="0" smtClean="0"/>
              <a:t>資</a:t>
            </a:r>
            <a:endParaRPr lang="en-US" altLang="zh-TW" dirty="0" smtClean="0"/>
          </a:p>
          <a:p>
            <a:pPr algn="l"/>
            <a:r>
              <a:rPr lang="zh-TW" altLang="en-US" dirty="0"/>
              <a:t> </a:t>
            </a:r>
            <a:r>
              <a:rPr lang="zh-TW" altLang="en-US" dirty="0" smtClean="0"/>
              <a:t>       料</a:t>
            </a:r>
            <a:r>
              <a:rPr lang="zh-TW" altLang="en-US" dirty="0"/>
              <a:t>。</a:t>
            </a:r>
            <a:endParaRPr kumimoji="0" lang="zh-TW" alt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9327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525736" y="268288"/>
            <a:ext cx="6408712" cy="936104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「學術性向」資優</a:t>
            </a:r>
            <a:endParaRPr lang="zh-TW" altLang="en-US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914828" y="1348408"/>
            <a:ext cx="11348212" cy="81047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TW" altLang="en-US" dirty="0">
                <a:solidFill>
                  <a:srgbClr val="FFFF00"/>
                </a:solidFill>
              </a:rPr>
              <a:t>指在語文、數學、社會科學</a:t>
            </a:r>
            <a:r>
              <a:rPr lang="zh-TW" altLang="en-US" dirty="0" smtClean="0">
                <a:solidFill>
                  <a:srgbClr val="FFFF00"/>
                </a:solidFill>
              </a:rPr>
              <a:t>或自然科學</a:t>
            </a:r>
            <a:r>
              <a:rPr lang="zh-TW" altLang="en-US" dirty="0">
                <a:solidFill>
                  <a:srgbClr val="FFFF00"/>
                </a:solidFill>
              </a:rPr>
              <a:t>等學術領域，較同年齡者具有卓越潛能或傑出表現者</a:t>
            </a:r>
            <a:r>
              <a:rPr lang="zh-TW" altLang="en-US" dirty="0"/>
              <a:t>。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前項所定學術性向資賦優異，其鑑定基準依下列各款規定之一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algn="l"/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一、前項任一領域學術性向或成就測驗得分在平均數正二個標準差或</a:t>
            </a:r>
            <a:r>
              <a:rPr lang="zh-TW" alt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百分等級</a:t>
            </a:r>
            <a:r>
              <a:rPr lang="zh-TW" alt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九十七以上，並經專家學者、指導教師或家長觀察推薦，及檢</a:t>
            </a:r>
            <a:r>
              <a:rPr lang="zh-TW" alt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附專長</a:t>
            </a:r>
            <a:r>
              <a:rPr lang="zh-TW" alt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學科學習特質與表現卓越或傑出等之具體資料。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/>
              <a:t>二、參加政府機關或學術研究機構舉辦之國際性或全國性有關學科競賽</a:t>
            </a:r>
            <a:r>
              <a:rPr lang="zh-TW" altLang="en-US" sz="3200" dirty="0" smtClean="0"/>
              <a:t>或展覽</a:t>
            </a:r>
            <a:r>
              <a:rPr lang="zh-TW" altLang="en-US" sz="3200" dirty="0"/>
              <a:t>活動表現特別優異，獲前三等獎項。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/>
              <a:t>三、參加學術研究單位長期輔導之有關學科研習活動，成就特別優異，</a:t>
            </a:r>
            <a:r>
              <a:rPr lang="zh-TW" altLang="en-US" sz="3200" dirty="0" smtClean="0"/>
              <a:t>經主辦單位</a:t>
            </a:r>
            <a:r>
              <a:rPr lang="zh-TW" altLang="en-US" sz="3200" dirty="0"/>
              <a:t>推薦。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/>
              <a:t>四、獨立研究成果優異並刊載於學術性刊物，經專家學者或指導教師</a:t>
            </a:r>
            <a:r>
              <a:rPr lang="zh-TW" altLang="en-US" sz="3200" dirty="0" smtClean="0"/>
              <a:t>推薦，</a:t>
            </a:r>
            <a:r>
              <a:rPr lang="zh-TW" altLang="en-US" sz="3200" dirty="0"/>
              <a:t>並檢附具體資料。</a:t>
            </a: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1036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525736" y="268288"/>
            <a:ext cx="6408712" cy="936104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「藝術才能」資優</a:t>
            </a:r>
            <a:endParaRPr lang="zh-TW" altLang="en-US" sz="4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00" y="1429872"/>
            <a:ext cx="7965504" cy="79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4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525736" y="268288"/>
            <a:ext cx="6408712" cy="936104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「創造能力」資優</a:t>
            </a:r>
            <a:endParaRPr lang="zh-TW" altLang="en-US" sz="4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2" y="1348408"/>
            <a:ext cx="7920880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525736" y="268288"/>
            <a:ext cx="6408712" cy="936104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「領導才能」資優</a:t>
            </a:r>
            <a:endParaRPr lang="zh-TW" altLang="en-US" sz="4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84" y="1348408"/>
            <a:ext cx="7920880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67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525736" y="268288"/>
            <a:ext cx="8064896" cy="936104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「其他特殊才能」資優</a:t>
            </a:r>
            <a:endParaRPr lang="zh-TW" altLang="en-US" sz="4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60" y="1348408"/>
            <a:ext cx="7920880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4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957784" y="1708448"/>
            <a:ext cx="11233248" cy="1152128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◎資優生有一定的智力表現</a:t>
            </a:r>
            <a:endParaRPr lang="zh-TW" altLang="en-US" sz="4800" dirty="0"/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957784" y="2788568"/>
            <a:ext cx="11233248" cy="115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cap="all" spc="992" dirty="0" smtClean="0"/>
              <a:t>◎資優生有一定的學力表現</a:t>
            </a:r>
            <a:endParaRPr lang="zh-TW" altLang="en-US" sz="4800" cap="all" spc="992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957784" y="3868688"/>
            <a:ext cx="12529392" cy="936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all" spc="99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◎資優生在讀書學習上特別</a:t>
            </a:r>
            <a:r>
              <a:rPr lang="zh-TW" altLang="en-US" sz="4800" cap="all" spc="992" dirty="0" smtClean="0"/>
              <a:t>得心應手</a:t>
            </a:r>
            <a:endParaRPr kumimoji="0" lang="zh-TW" altLang="en-US" sz="4800" b="0" i="0" u="none" strike="noStrike" kern="0" cap="all" spc="99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3190032" y="556320"/>
            <a:ext cx="6264696" cy="98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0" cap="all" spc="992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Yes 	or</a:t>
            </a:r>
            <a:r>
              <a:rPr kumimoji="0" lang="en-US" altLang="zh-TW" sz="5400" b="0" i="0" u="none" strike="noStrike" kern="0" cap="all" spc="992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 </a:t>
            </a:r>
            <a:r>
              <a:rPr kumimoji="0" lang="zh-TW" altLang="en-US" sz="5400" b="0" i="0" u="none" strike="noStrike" kern="0" cap="all" spc="992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 </a:t>
            </a:r>
            <a:r>
              <a:rPr kumimoji="0" lang="en-US" altLang="zh-TW" sz="5400" b="0" i="0" u="none" strike="noStrike" kern="0" cap="all" spc="992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no</a:t>
            </a:r>
            <a:endParaRPr kumimoji="0" lang="zh-TW" altLang="en-US" sz="5400" b="0" i="0" u="none" strike="noStrike" kern="0" cap="all" spc="992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957784" y="5020816"/>
            <a:ext cx="11737304" cy="936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all" spc="99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◎資優生的抗壓力特別低</a:t>
            </a:r>
            <a:endParaRPr kumimoji="0" lang="zh-TW" altLang="en-US" sz="4800" b="0" i="0" u="none" strike="noStrike" kern="0" cap="all" spc="99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1029792" y="6100936"/>
            <a:ext cx="11737304" cy="936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all" spc="99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◎資優生總是我行我素自我為中心</a:t>
            </a:r>
            <a:endParaRPr kumimoji="0" lang="zh-TW" altLang="en-US" sz="4800" b="0" i="0" u="none" strike="noStrike" kern="0" cap="all" spc="99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1029792" y="7109048"/>
            <a:ext cx="11737304" cy="936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all" spc="99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◎資優生一定比其他人易獲得好成就</a:t>
            </a:r>
            <a:endParaRPr kumimoji="0" lang="zh-TW" altLang="en-US" sz="4800" b="0" i="0" u="none" strike="noStrike" kern="0" cap="all" spc="99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1029792" y="8117160"/>
            <a:ext cx="11737304" cy="936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all" spc="99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◎資</a:t>
            </a:r>
            <a:r>
              <a:rPr kumimoji="0" lang="zh-TW" altLang="en-US" sz="4800" b="0" i="0" u="none" strike="noStrike" kern="0" cap="all" spc="99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優生同時會有身障學習困難可能</a:t>
            </a:r>
            <a:endParaRPr kumimoji="0" lang="zh-TW" altLang="en-US" sz="4800" b="0" i="0" u="none" strike="noStrike" kern="0" cap="all" spc="99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245816" y="3796680"/>
            <a:ext cx="11233248" cy="115212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你對孩子的期望是什麼？</a:t>
            </a:r>
            <a:endParaRPr lang="zh-TW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029792" y="3148608"/>
            <a:ext cx="11233248" cy="2736304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/>
              <a:t>你想要孩子是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「資優」還是「績優」？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1368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173808" y="3940696"/>
            <a:ext cx="11233248" cy="1008112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/>
              <a:t>探討</a:t>
            </a:r>
            <a:r>
              <a:rPr lang="zh-TW" altLang="en-US" dirty="0" smtClean="0"/>
              <a:t>資優生的更多樣貌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5875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61071718_1048583371999042_44219858685379215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712" y="1060376"/>
            <a:ext cx="5040560" cy="5040560"/>
          </a:xfrm>
          <a:prstGeom prst="rect">
            <a:avLst/>
          </a:prstGeom>
        </p:spPr>
      </p:pic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69752" y="6677000"/>
            <a:ext cx="11233248" cy="1152128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從西部山上跑到東部海邊，在孤獨與自由間擺盪，不走常軌只隨生命流動的凝視動物。</a:t>
            </a:r>
            <a:endParaRPr lang="zh-TW" altLang="en-US" sz="3600" dirty="0"/>
          </a:p>
        </p:txBody>
      </p:sp>
      <p:sp>
        <p:nvSpPr>
          <p:cNvPr id="11" name="標題 2"/>
          <p:cNvSpPr txBox="1">
            <a:spLocks/>
          </p:cNvSpPr>
          <p:nvPr/>
        </p:nvSpPr>
        <p:spPr>
          <a:xfrm>
            <a:off x="6214368" y="2932584"/>
            <a:ext cx="5688632" cy="79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0" cap="all" spc="992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17" name="標題 2"/>
          <p:cNvSpPr txBox="1">
            <a:spLocks/>
          </p:cNvSpPr>
          <p:nvPr/>
        </p:nvSpPr>
        <p:spPr>
          <a:xfrm>
            <a:off x="5638304" y="1061670"/>
            <a:ext cx="3648979" cy="115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0" cap="all" spc="99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講者自介</a:t>
            </a:r>
            <a:endParaRPr kumimoji="0" lang="zh-TW" altLang="en-US" sz="5400" b="0" i="0" u="none" strike="noStrike" kern="0" cap="all" spc="99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741760" y="844352"/>
            <a:ext cx="11233248" cy="468052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請老師們分組</a:t>
            </a: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r>
              <a:rPr lang="en-US" altLang="zh-TW" sz="5400" dirty="0" smtClean="0"/>
              <a:t>1.</a:t>
            </a:r>
            <a:r>
              <a:rPr lang="zh-TW" altLang="en-US" sz="5400" dirty="0" smtClean="0"/>
              <a:t>先看三部電影片段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dirty="0" smtClean="0"/>
              <a:t>2.</a:t>
            </a:r>
            <a:r>
              <a:rPr lang="zh-TW" altLang="en-US" sz="5400" dirty="0" smtClean="0"/>
              <a:t>看完後請從「智能」與「情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/>
              <a:t> </a:t>
            </a:r>
            <a:r>
              <a:rPr lang="zh-TW" altLang="en-US" sz="5400" dirty="0" smtClean="0"/>
              <a:t> 緒」兩大面向去分析資優生。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497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天才的禮物Gifted - Yahoo奇摩電影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8" y="628328"/>
            <a:ext cx="3688466" cy="527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61723" y="6100936"/>
            <a:ext cx="3384376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/>
              <a:t>天才的禮物</a:t>
            </a:r>
            <a:endParaRPr lang="zh-TW" altLang="en-US" sz="4000" dirty="0"/>
          </a:p>
        </p:txBody>
      </p:sp>
      <p:pic>
        <p:nvPicPr>
          <p:cNvPr id="1028" name="Picture 4" descr="YESASIA : 我和我的冠軍女兒(2016) (DVD) (雙碟特別版) (台灣版) DVD - 阿米爾罕, Fatima Sana  Shaikh, 車庫娛樂- 其他亞洲地區影畫- 郵費全免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8" y="3364632"/>
            <a:ext cx="3555171" cy="52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3982120" y="8765232"/>
            <a:ext cx="5472608" cy="72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all" spc="992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algn="ctr" hangingPunct="1"/>
            <a:r>
              <a:rPr lang="zh-TW" altLang="en-US" sz="4000" dirty="0"/>
              <a:t>我和我的冠軍女兒</a:t>
            </a:r>
          </a:p>
        </p:txBody>
      </p:sp>
      <p:pic>
        <p:nvPicPr>
          <p:cNvPr id="1030" name="Picture 6" descr="關鍵少數- 電影線上看- friDay影音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04" y="674874"/>
            <a:ext cx="3524622" cy="52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2"/>
          <p:cNvSpPr txBox="1">
            <a:spLocks/>
          </p:cNvSpPr>
          <p:nvPr/>
        </p:nvSpPr>
        <p:spPr>
          <a:xfrm>
            <a:off x="9166696" y="5990148"/>
            <a:ext cx="3384376" cy="72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all" spc="992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algn="ctr" hangingPunct="1"/>
            <a:r>
              <a:rPr lang="zh-TW" altLang="en-US" sz="4000" dirty="0"/>
              <a:t>關鍵少數</a:t>
            </a:r>
          </a:p>
        </p:txBody>
      </p:sp>
    </p:spTree>
    <p:extLst>
      <p:ext uri="{BB962C8B-B14F-4D97-AF65-F5344CB8AC3E}">
        <p14:creationId xmlns:p14="http://schemas.microsoft.com/office/powerpoint/2010/main" val="1008083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717452" y="484312"/>
            <a:ext cx="11233248" cy="1296144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資</a:t>
            </a:r>
            <a:r>
              <a:rPr lang="zh-TW" altLang="en-US" dirty="0" smtClean="0">
                <a:solidFill>
                  <a:srgbClr val="FFFF00"/>
                </a:solidFill>
              </a:rPr>
              <a:t>優學生特質篩選：</a:t>
            </a: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r>
              <a:rPr lang="en-US" altLang="zh-TW" sz="5400" dirty="0" smtClean="0"/>
              <a:t>.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3209" r="36666" b="17038"/>
          <a:stretch/>
        </p:blipFill>
        <p:spPr bwMode="auto">
          <a:xfrm>
            <a:off x="781269" y="1780456"/>
            <a:ext cx="11481771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75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885776" y="556320"/>
            <a:ext cx="5976664" cy="1152128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FFFF00"/>
                </a:solidFill>
              </a:rPr>
              <a:t>請你記得！</a:t>
            </a:r>
            <a:endParaRPr lang="zh-TW" altLang="en-US" sz="8000" dirty="0">
              <a:solidFill>
                <a:srgbClr val="FFFF00"/>
              </a:solidFill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741760" y="3004592"/>
            <a:ext cx="11665296" cy="115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0" i="0" u="none" strike="noStrike" kern="0" cap="all" spc="99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無論如何，他只是一個孩子！</a:t>
            </a:r>
            <a:endParaRPr kumimoji="0" lang="zh-TW" altLang="en-US" sz="6200" b="0" i="0" u="none" strike="noStrike" kern="0" cap="all" spc="99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741760" y="4516760"/>
            <a:ext cx="11665296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200" cap="all" spc="992" dirty="0"/>
              <a:t>資優生有聰明的</a:t>
            </a:r>
            <a:r>
              <a:rPr lang="zh-TW" altLang="en-US" sz="6200" cap="all" spc="992" dirty="0" smtClean="0"/>
              <a:t>頭腦，</a:t>
            </a:r>
            <a:endParaRPr lang="en-US" altLang="zh-TW" sz="6200" cap="all" spc="992" dirty="0" smtClean="0"/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200" cap="all" spc="992" dirty="0" smtClean="0"/>
              <a:t>不代表他們的心理年齡成熟</a:t>
            </a:r>
            <a:endParaRPr lang="en-US" altLang="zh-TW" sz="6200" cap="all" spc="992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 txBox="1">
            <a:spLocks/>
          </p:cNvSpPr>
          <p:nvPr/>
        </p:nvSpPr>
        <p:spPr>
          <a:xfrm>
            <a:off x="1029792" y="2284512"/>
            <a:ext cx="9289032" cy="367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6200" cap="all" spc="992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15221" r="40068" b="11975"/>
          <a:stretch/>
        </p:blipFill>
        <p:spPr bwMode="auto">
          <a:xfrm>
            <a:off x="817743" y="657434"/>
            <a:ext cx="8640960" cy="863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0081894" y="657435"/>
            <a:ext cx="2318583" cy="8636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如果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一個資優生不是一般人眼中的群體動物，能不能就尊重一下他的特質？不需要把他按進模子裏，形成大人想要（但自己卻辦不到）的樣子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zh-TW" alt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0025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 txBox="1">
            <a:spLocks/>
          </p:cNvSpPr>
          <p:nvPr/>
        </p:nvSpPr>
        <p:spPr>
          <a:xfrm>
            <a:off x="1029792" y="2284512"/>
            <a:ext cx="9289032" cy="367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6200" cap="all" spc="992" dirty="0" smtClean="0"/>
          </a:p>
        </p:txBody>
      </p:sp>
      <p:pic>
        <p:nvPicPr>
          <p:cNvPr id="1026" name="Picture 2" descr="https://static.taisounds.com/WebUpd/TaiSounds/society/61928829_598138564010751_54817144469066874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480" y="772344"/>
            <a:ext cx="5112567" cy="5112568"/>
          </a:xfrm>
          <a:prstGeom prst="rect">
            <a:avLst/>
          </a:prstGeom>
          <a:noFill/>
        </p:spPr>
      </p:pic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9166696" y="6460976"/>
            <a:ext cx="1944216" cy="108012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</a:rPr>
              <a:t>唐鳳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766096" y="772344"/>
            <a:ext cx="2380139" cy="85689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TW" altLang="en-US" sz="5400" dirty="0" smtClean="0"/>
              <a:t>人人心中都有個題目，找到自己跑道的人就是資優生。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 txBox="1">
            <a:spLocks/>
          </p:cNvSpPr>
          <p:nvPr/>
        </p:nvSpPr>
        <p:spPr>
          <a:xfrm>
            <a:off x="1029792" y="2284512"/>
            <a:ext cx="9289032" cy="367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6200" cap="all" spc="992" dirty="0" smtClean="0"/>
          </a:p>
        </p:txBody>
      </p:sp>
      <p:sp>
        <p:nvSpPr>
          <p:cNvPr id="41986" name="AutoShape 2" descr="https://s.yimg.com/ny/api/res/1.2/KJhhplszX7cObvQQOT4rIw--/YXBwaWQ9aGlnaGxhbmRlcjt3PTk2MDtoPTcyMA--/https:/s.yimg.com/uu/api/res/1.2/.K.uBgVf2XtsN_M9FI8WiQ--~B/aD04NTU7dz0xMTQwO2FwcGlkPXl0YWNoeW9u/https:/media.zenfs.com/zh-TW/businesstoday.com.tw/e2165eec4d31006f354862a8cdf920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988" name="AutoShape 4" descr="https://s.yimg.com/ny/api/res/1.2/KJhhplszX7cObvQQOT4rIw--/YXBwaWQ9aGlnaGxhbmRlcjt3PTk2MDtoPTcyMA--/https:/s.yimg.com/uu/api/res/1.2/.K.uBgVf2XtsN_M9FI8WiQ--~B/aD04NTU7dz0xMTQwO2FwcGlkPXl0YWNoeW9u/https:/media.zenfs.com/zh-TW/businesstoday.com.tw/e2165eec4d31006f354862a8cdf920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 descr="e2165eec4d31006f354862a8cdf920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8344" y="628328"/>
            <a:ext cx="6492213" cy="486916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570397" y="772344"/>
            <a:ext cx="1764586" cy="85689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TW" altLang="en-US" sz="5400" dirty="0" smtClean="0"/>
              <a:t>家中的期待與自己的渴望相互矛盾</a:t>
            </a: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8518624" y="5740896"/>
            <a:ext cx="1944216" cy="108012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</a:rPr>
              <a:t>納豆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 txBox="1">
            <a:spLocks/>
          </p:cNvSpPr>
          <p:nvPr/>
        </p:nvSpPr>
        <p:spPr>
          <a:xfrm>
            <a:off x="1029792" y="2284512"/>
            <a:ext cx="9289032" cy="367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6200" cap="all" spc="992" dirty="0" smtClean="0"/>
          </a:p>
        </p:txBody>
      </p:sp>
      <p:sp>
        <p:nvSpPr>
          <p:cNvPr id="43010" name="AutoShape 2" descr="https://s.yimg.com/ny/api/res/1.2/KJhhplszX7cObvQQOT4rIw--/YXBwaWQ9aGlnaGxhbmRlcjt3PTk2MDtoPTcyMA--/https:/s.yimg.com/uu/api/res/1.2/.K.uBgVf2XtsN_M9FI8WiQ--~B/aD04NTU7dz0xMTQwO2FwcGlkPXl0YWNoeW9u/https:/media.zenfs.com/zh-TW/businesstoday.com.tw/e2165eec4d31006f354862a8cdf920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 descr="w1200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l="10350" r="15637"/>
          <a:stretch>
            <a:fillRect/>
          </a:stretch>
        </p:blipFill>
        <p:spPr>
          <a:xfrm>
            <a:off x="6646416" y="556320"/>
            <a:ext cx="6048672" cy="4305300"/>
          </a:xfrm>
          <a:prstGeom prst="rect">
            <a:avLst/>
          </a:prstGeom>
        </p:spPr>
      </p:pic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8878664" y="5236840"/>
            <a:ext cx="1944216" cy="108012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</a:rPr>
              <a:t>持修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62802" y="412304"/>
            <a:ext cx="2595582" cy="92692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TW" altLang="en-US" sz="5400" dirty="0" smtClean="0"/>
              <a:t>「我是如此渺小／走幾步又跌倒／但你們／但你們總是在我身旁」</a:t>
            </a: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 txBox="1">
            <a:spLocks/>
          </p:cNvSpPr>
          <p:nvPr/>
        </p:nvSpPr>
        <p:spPr>
          <a:xfrm>
            <a:off x="1029792" y="2284512"/>
            <a:ext cx="9289032" cy="367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6200" cap="all" spc="992" dirty="0" smtClean="0"/>
          </a:p>
        </p:txBody>
      </p:sp>
      <p:sp>
        <p:nvSpPr>
          <p:cNvPr id="43010" name="AutoShape 2" descr="https://s.yimg.com/ny/api/res/1.2/KJhhplszX7cObvQQOT4rIw--/YXBwaWQ9aGlnaGxhbmRlcjt3PTk2MDtoPTcyMA--/https:/s.yimg.com/uu/api/res/1.2/.K.uBgVf2XtsN_M9FI8WiQ--~B/aD04NTU7dz0xMTQwO2FwcGlkPXl0YWNoeW9u/https:/media.zenfs.com/zh-TW/businesstoday.com.tw/e2165eec4d31006f354862a8cdf920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7222480" y="4660776"/>
            <a:ext cx="5184576" cy="1080120"/>
          </a:xfrm>
        </p:spPr>
        <p:txBody>
          <a:bodyPr>
            <a:noAutofit/>
          </a:bodyPr>
          <a:lstStyle/>
          <a:p>
            <a:r>
              <a:rPr lang="en-US" altLang="zh-TW" sz="4800" dirty="0" err="1" smtClean="0">
                <a:solidFill>
                  <a:srgbClr val="FFFF00"/>
                </a:solidFill>
              </a:rPr>
              <a:t>Cinyee</a:t>
            </a:r>
            <a:r>
              <a:rPr lang="en-US" altLang="zh-TW" sz="4800" dirty="0" smtClean="0">
                <a:solidFill>
                  <a:srgbClr val="FFFF00"/>
                </a:solidFill>
              </a:rPr>
              <a:t> Chiu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62802" y="412304"/>
            <a:ext cx="2595582" cy="92692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TW" altLang="en-US" sz="5400" dirty="0" smtClean="0"/>
              <a:t>「如果有一直考慮的方向，就去試試吧，最大的限制，永遠是自己的念頭，」</a:t>
            </a: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pic>
        <p:nvPicPr>
          <p:cNvPr id="44036" name="Picture 4" descr="https://storage.googleapis.com/www-cw-com-tw/article/201911/article-5dc00641f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464" y="844352"/>
            <a:ext cx="5472608" cy="36461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 txBox="1">
            <a:spLocks/>
          </p:cNvSpPr>
          <p:nvPr/>
        </p:nvSpPr>
        <p:spPr>
          <a:xfrm>
            <a:off x="1029792" y="2284512"/>
            <a:ext cx="9289032" cy="367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6200" cap="all" spc="992" dirty="0" smtClean="0"/>
          </a:p>
        </p:txBody>
      </p:sp>
      <p:sp>
        <p:nvSpPr>
          <p:cNvPr id="43010" name="AutoShape 2" descr="https://s.yimg.com/ny/api/res/1.2/KJhhplszX7cObvQQOT4rIw--/YXBwaWQ9aGlnaGxhbmRlcjt3PTk2MDtoPTcyMA--/https:/s.yimg.com/uu/api/res/1.2/.K.uBgVf2XtsN_M9FI8WiQ--~B/aD04NTU7dz0xMTQwO2FwcGlkPXl0YWNoeW9u/https:/media.zenfs.com/zh-TW/businesstoday.com.tw/e2165eec4d31006f354862a8cdf920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5062240" y="6821016"/>
            <a:ext cx="2952328" cy="1080120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</a:rPr>
              <a:t>福原愛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pic>
        <p:nvPicPr>
          <p:cNvPr id="45058" name="Picture 2" descr="https://i.beauty321.com/816x/https:/il.beauty321.com/gallery/albums_photo/7939-20181206125649497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5816" y="556320"/>
            <a:ext cx="10753195" cy="6048672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 l="71006" t="19485" r="12391" b="51969"/>
          <a:stretch>
            <a:fillRect/>
          </a:stretch>
        </p:blipFill>
        <p:spPr bwMode="auto">
          <a:xfrm>
            <a:off x="1317824" y="6965032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 txBox="1">
            <a:spLocks/>
          </p:cNvSpPr>
          <p:nvPr/>
        </p:nvSpPr>
        <p:spPr>
          <a:xfrm>
            <a:off x="3213461" y="3796680"/>
            <a:ext cx="7609419" cy="115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200" cap="all" spc="992" dirty="0"/>
              <a:t>什麼</a:t>
            </a:r>
            <a:r>
              <a:rPr lang="zh-TW" altLang="en-US" sz="6200" cap="all" spc="992" dirty="0" smtClean="0"/>
              <a:t>是「資優」？</a:t>
            </a:r>
            <a:endParaRPr kumimoji="0" lang="zh-TW" altLang="en-US" sz="6200" b="0" i="0" u="none" strike="noStrike" kern="0" cap="all" spc="99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49872" y="2788568"/>
            <a:ext cx="10009112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天賦飛揚？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父母教師的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1029792" y="2284512"/>
            <a:ext cx="9289032" cy="367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6200" cap="all" spc="992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7744" y="2140496"/>
            <a:ext cx="11684000" cy="882824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</a:rPr>
              <a:t>天才</a:t>
            </a:r>
            <a:r>
              <a:rPr lang="en-US" altLang="zh-TW" sz="6000" b="1" dirty="0" smtClean="0">
                <a:solidFill>
                  <a:srgbClr val="FFFF00"/>
                </a:solidFill>
              </a:rPr>
              <a:t>=1%</a:t>
            </a:r>
            <a:r>
              <a:rPr lang="zh-TW" altLang="en-US" sz="6000" b="1" dirty="0" smtClean="0">
                <a:solidFill>
                  <a:srgbClr val="FFFF00"/>
                </a:solidFill>
              </a:rPr>
              <a:t>天分</a:t>
            </a:r>
            <a:r>
              <a:rPr lang="en-US" altLang="zh-TW" sz="6000" b="1" dirty="0" smtClean="0">
                <a:solidFill>
                  <a:srgbClr val="FFFF00"/>
                </a:solidFill>
              </a:rPr>
              <a:t>+99%</a:t>
            </a:r>
            <a:r>
              <a:rPr lang="zh-TW" altLang="en-US" sz="6000" b="1" dirty="0" smtClean="0">
                <a:solidFill>
                  <a:srgbClr val="FFFF00"/>
                </a:solidFill>
              </a:rPr>
              <a:t>努力</a:t>
            </a:r>
            <a:endParaRPr lang="zh-TW" altLang="en-US" sz="6000" b="1" dirty="0">
              <a:solidFill>
                <a:srgbClr val="FFFF00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7510512" y="3148608"/>
            <a:ext cx="3456384" cy="1368152"/>
            <a:chOff x="7510512" y="3148608"/>
            <a:chExt cx="3456384" cy="1368152"/>
          </a:xfrm>
        </p:grpSpPr>
        <p:cxnSp>
          <p:nvCxnSpPr>
            <p:cNvPr id="6" name="直線單箭頭接點 5"/>
            <p:cNvCxnSpPr/>
            <p:nvPr/>
          </p:nvCxnSpPr>
          <p:spPr>
            <a:xfrm>
              <a:off x="8734648" y="3148608"/>
              <a:ext cx="0" cy="1368152"/>
            </a:xfrm>
            <a:prstGeom prst="straightConnector1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直線接點 7"/>
            <p:cNvCxnSpPr/>
            <p:nvPr/>
          </p:nvCxnSpPr>
          <p:spPr>
            <a:xfrm>
              <a:off x="7510512" y="3148608"/>
              <a:ext cx="3456384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0" name="標題 1"/>
          <p:cNvSpPr txBox="1">
            <a:spLocks/>
          </p:cNvSpPr>
          <p:nvPr/>
        </p:nvSpPr>
        <p:spPr>
          <a:xfrm>
            <a:off x="381720" y="5884912"/>
            <a:ext cx="12097344" cy="88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pPr lvl="0" algn="r" hangingPunct="1"/>
            <a:r>
              <a:rPr lang="en-US" altLang="zh-TW" sz="4800" b="1" cap="all" spc="720" dirty="0" smtClean="0">
                <a:solidFill>
                  <a:schemeClr val="tx1"/>
                </a:solidFill>
              </a:rPr>
              <a:t>(</a:t>
            </a:r>
            <a:r>
              <a:rPr lang="zh-TW" altLang="en-US" sz="4800" dirty="0" smtClean="0"/>
              <a:t>每天練習</a:t>
            </a:r>
            <a:r>
              <a:rPr lang="en-US" altLang="zh-TW" sz="4800" dirty="0" smtClean="0"/>
              <a:t>8</a:t>
            </a:r>
            <a:r>
              <a:rPr lang="zh-TW" altLang="en-US" sz="4800" dirty="0" smtClean="0"/>
              <a:t>個小時，也要</a:t>
            </a:r>
            <a:r>
              <a:rPr lang="en-US" altLang="zh-TW" sz="4800" dirty="0" smtClean="0"/>
              <a:t>3</a:t>
            </a:r>
            <a:r>
              <a:rPr lang="zh-TW" altLang="en-US" sz="4800" dirty="0" smtClean="0"/>
              <a:t>年又</a:t>
            </a:r>
            <a:r>
              <a:rPr lang="en-US" altLang="zh-TW" sz="4800" dirty="0" smtClean="0"/>
              <a:t>5</a:t>
            </a:r>
            <a:r>
              <a:rPr lang="zh-TW" altLang="en-US" sz="4800" dirty="0" smtClean="0"/>
              <a:t>個月</a:t>
            </a:r>
            <a:r>
              <a:rPr lang="en-US" altLang="zh-TW" sz="4800" b="1" cap="all" spc="720" dirty="0" smtClean="0">
                <a:solidFill>
                  <a:schemeClr val="tx1"/>
                </a:solidFill>
              </a:rPr>
              <a:t>)</a:t>
            </a:r>
            <a:endParaRPr kumimoji="0" lang="zh-TW" altLang="en-US" sz="4800" b="1" i="0" u="none" strike="noStrike" kern="0" cap="all" spc="7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5142632" y="4813176"/>
            <a:ext cx="7272808" cy="88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0" cap="all" spc="7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1</a:t>
            </a:r>
            <a:r>
              <a:rPr kumimoji="0" lang="zh-TW" altLang="en-US" sz="6000" b="1" i="0" u="none" strike="noStrike" kern="0" cap="all" spc="7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萬小時的練習</a:t>
            </a:r>
            <a:endParaRPr kumimoji="0" lang="zh-TW" altLang="en-US" sz="6000" b="1" i="0" u="none" strike="noStrike" kern="0" cap="all" spc="7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43315599_1119951741503833_5174880376962678784_o.jpg" descr="43315599_1119951741503833_5174880376962678784_o.jpg">
            <a:hlinkClick r:id="rId2" action="ppaction://hlinkpres?slideindex=1&amp;slidetitle="/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1680" y="2469998"/>
            <a:ext cx="12942067" cy="6079210"/>
          </a:xfrm>
          <a:prstGeom prst="rect">
            <a:avLst/>
          </a:prstGeom>
        </p:spPr>
      </p:pic>
      <p:sp>
        <p:nvSpPr>
          <p:cNvPr id="243" name="Thank you!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THANK YOU~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2037904" y="3292624"/>
            <a:ext cx="5616624" cy="2088232"/>
          </a:xfrm>
        </p:spPr>
        <p:txBody>
          <a:bodyPr>
            <a:noAutofit/>
          </a:bodyPr>
          <a:lstStyle/>
          <a:p>
            <a:r>
              <a:rPr lang="en-US" altLang="zh-TW" sz="18000" dirty="0" smtClean="0">
                <a:solidFill>
                  <a:srgbClr val="FFFF00"/>
                </a:solidFill>
              </a:rPr>
              <a:t>Gift</a:t>
            </a:r>
            <a:endParaRPr lang="zh-TW" altLang="en-US" sz="18000" dirty="0">
              <a:solidFill>
                <a:srgbClr val="FFFF00"/>
              </a:solidFill>
            </a:endParaRPr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7366496" y="3292624"/>
            <a:ext cx="4248472" cy="208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0" b="0" i="0" u="none" strike="noStrike" kern="0" cap="all" spc="992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venir Light"/>
              </a:rPr>
              <a:t>ed</a:t>
            </a:r>
            <a:endParaRPr kumimoji="0" lang="zh-TW" altLang="en-US" sz="18000" b="0" i="0" u="none" strike="noStrike" kern="0" cap="all" spc="99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029792" y="3796680"/>
            <a:ext cx="11233248" cy="1152128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為什麼要提供給資優生特別的服務？</a:t>
            </a:r>
            <a:endParaRPr lang="zh-TW" altLang="en-US"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4"/>
          <a:stretch/>
        </p:blipFill>
        <p:spPr>
          <a:xfrm>
            <a:off x="1461840" y="700335"/>
            <a:ext cx="10441160" cy="7010969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021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2"/>
          <a:stretch/>
        </p:blipFill>
        <p:spPr>
          <a:xfrm>
            <a:off x="1143518" y="908542"/>
            <a:ext cx="10058400" cy="3112198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1389832" y="2572544"/>
            <a:ext cx="1739828" cy="2631517"/>
            <a:chOff x="1389832" y="2572544"/>
            <a:chExt cx="1739828" cy="2631517"/>
          </a:xfrm>
        </p:grpSpPr>
        <p:sp>
          <p:nvSpPr>
            <p:cNvPr id="7" name="橢圓 6"/>
            <p:cNvSpPr/>
            <p:nvPr/>
          </p:nvSpPr>
          <p:spPr>
            <a:xfrm>
              <a:off x="1389832" y="2572544"/>
              <a:ext cx="1728192" cy="1872208"/>
            </a:xfrm>
            <a:prstGeom prst="ellipse">
              <a:avLst/>
            </a:prstGeom>
            <a:noFill/>
            <a:ln w="57150" cap="flat">
              <a:solidFill>
                <a:schemeClr val="accent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401468" y="4485916"/>
              <a:ext cx="1728192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4000" b="0" i="0" u="none" strike="noStrike" cap="none" spc="0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+mn-lt"/>
                  <a:ea typeface="+mn-ea"/>
                  <a:cs typeface="+mn-cs"/>
                  <a:sym typeface="Avenir Light"/>
                </a:rPr>
                <a:t>後</a:t>
              </a:r>
              <a:r>
                <a:rPr kumimoji="0" lang="en-US" altLang="zh-TW" sz="4000" b="0" i="0" u="none" strike="noStrike" cap="none" spc="0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+mn-lt"/>
                  <a:ea typeface="+mn-ea"/>
                  <a:cs typeface="+mn-cs"/>
                  <a:sym typeface="Avenir Light"/>
                </a:rPr>
                <a:t>3%</a:t>
              </a:r>
              <a:endParaRPr kumimoji="0" lang="zh-TW" altLang="en-US" sz="40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9473726" y="2572544"/>
            <a:ext cx="1853210" cy="2664296"/>
            <a:chOff x="9473726" y="2572544"/>
            <a:chExt cx="1853210" cy="2664296"/>
          </a:xfrm>
        </p:grpSpPr>
        <p:sp>
          <p:nvSpPr>
            <p:cNvPr id="8" name="橢圓 7"/>
            <p:cNvSpPr/>
            <p:nvPr/>
          </p:nvSpPr>
          <p:spPr>
            <a:xfrm>
              <a:off x="9473726" y="2572544"/>
              <a:ext cx="1728192" cy="1872208"/>
            </a:xfrm>
            <a:prstGeom prst="ellipse">
              <a:avLst/>
            </a:prstGeom>
            <a:noFill/>
            <a:ln w="57150" cap="flat">
              <a:solidFill>
                <a:schemeClr val="accent6">
                  <a:lumMod val="60000"/>
                  <a:lumOff val="4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9598744" y="4518695"/>
              <a:ext cx="1728192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前</a:t>
              </a:r>
              <a:r>
                <a:rPr kumimoji="0" lang="en-US" altLang="zh-TW" sz="4000" b="0" i="0" u="none" strike="noStrike" cap="none" spc="0" normalizeH="0" baseline="0" dirty="0" smtClean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venir Light"/>
                </a:rPr>
                <a:t>3%</a:t>
              </a:r>
              <a:endParaRPr kumimoji="0" lang="zh-TW" altLang="en-US" sz="40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914302" y="6533467"/>
            <a:ext cx="1116124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知識、理解、應用、分析、綜合</a:t>
            </a:r>
            <a:r>
              <a:rPr kumimoji="0" lang="zh-TW" alt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、評鑑、創造</a:t>
            </a:r>
            <a:endParaRPr kumimoji="0" lang="zh-TW" alt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143518" y="4170573"/>
            <a:ext cx="4566794" cy="3586547"/>
            <a:chOff x="1143518" y="4170573"/>
            <a:chExt cx="4566794" cy="3586547"/>
          </a:xfrm>
        </p:grpSpPr>
        <p:sp>
          <p:nvSpPr>
            <p:cNvPr id="12" name="矩形 11"/>
            <p:cNvSpPr/>
            <p:nvPr/>
          </p:nvSpPr>
          <p:spPr>
            <a:xfrm>
              <a:off x="1143518" y="6172944"/>
              <a:ext cx="4566794" cy="1584176"/>
            </a:xfrm>
            <a:prstGeom prst="rect">
              <a:avLst/>
            </a:prstGeom>
            <a:noFill/>
            <a:ln w="38100" cap="flat">
              <a:solidFill>
                <a:schemeClr val="accent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4" name="直線單箭頭接點 13"/>
            <p:cNvCxnSpPr>
              <a:stCxn id="7" idx="5"/>
              <a:endCxn id="12" idx="0"/>
            </p:cNvCxnSpPr>
            <p:nvPr/>
          </p:nvCxnSpPr>
          <p:spPr>
            <a:xfrm>
              <a:off x="2864936" y="4170573"/>
              <a:ext cx="561979" cy="2002371"/>
            </a:xfrm>
            <a:prstGeom prst="straightConnector1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2" name="群組 21"/>
          <p:cNvGrpSpPr/>
          <p:nvPr/>
        </p:nvGrpSpPr>
        <p:grpSpPr>
          <a:xfrm>
            <a:off x="5934154" y="4444752"/>
            <a:ext cx="5896837" cy="3312368"/>
            <a:chOff x="5934154" y="4444752"/>
            <a:chExt cx="5896837" cy="3312368"/>
          </a:xfrm>
        </p:grpSpPr>
        <p:sp>
          <p:nvSpPr>
            <p:cNvPr id="19" name="矩形 18"/>
            <p:cNvSpPr/>
            <p:nvPr/>
          </p:nvSpPr>
          <p:spPr>
            <a:xfrm>
              <a:off x="5934154" y="6178344"/>
              <a:ext cx="5896837" cy="1578776"/>
            </a:xfrm>
            <a:prstGeom prst="rect">
              <a:avLst/>
            </a:prstGeom>
            <a:noFill/>
            <a:ln w="38100" cap="flat">
              <a:solidFill>
                <a:schemeClr val="accent6">
                  <a:lumMod val="60000"/>
                  <a:lumOff val="4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20" name="直線單箭頭接點 19"/>
            <p:cNvCxnSpPr>
              <a:endCxn id="19" idx="0"/>
            </p:cNvCxnSpPr>
            <p:nvPr/>
          </p:nvCxnSpPr>
          <p:spPr>
            <a:xfrm flipH="1">
              <a:off x="8882573" y="4444752"/>
              <a:ext cx="1004203" cy="1733592"/>
            </a:xfrm>
            <a:prstGeom prst="straightConnector1">
              <a:avLst/>
            </a:prstGeom>
            <a:noFill/>
            <a:ln w="381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7" name="標題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550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309712" y="412304"/>
            <a:ext cx="9217024" cy="1152128"/>
          </a:xfrm>
        </p:spPr>
        <p:txBody>
          <a:bodyPr>
            <a:normAutofit/>
          </a:bodyPr>
          <a:lstStyle/>
          <a:p>
            <a:r>
              <a:rPr lang="en-US" altLang="zh-TW" sz="5400" dirty="0" err="1" smtClean="0"/>
              <a:t>gardner</a:t>
            </a:r>
            <a:r>
              <a:rPr lang="zh-TW" altLang="en-US" sz="5400" dirty="0" smtClean="0"/>
              <a:t>多元</a:t>
            </a:r>
            <a:r>
              <a:rPr lang="zh-TW" altLang="en-US" sz="5400" dirty="0"/>
              <a:t>智能</a:t>
            </a:r>
            <a:r>
              <a:rPr lang="zh-TW" altLang="en-US" sz="5400" dirty="0" smtClean="0"/>
              <a:t>理論</a:t>
            </a:r>
            <a:endParaRPr lang="zh-TW" altLang="en-US" sz="5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r="12604" b="3210"/>
          <a:stretch/>
        </p:blipFill>
        <p:spPr>
          <a:xfrm>
            <a:off x="2469952" y="1702285"/>
            <a:ext cx="7891397" cy="75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9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669580" y="700336"/>
            <a:ext cx="5688632" cy="936104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</a:rPr>
              <a:t>特殊教育法定義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24056" y="1924472"/>
            <a:ext cx="11106936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TW" altLang="en-US" dirty="0"/>
              <a:t>本法所稱資賦優異，指有卓越潛能或傑出表現，經專業評估及鑑定具學習特殊需求，須特殊教育及相關服務措施之協助者；其分類如下： </a:t>
            </a:r>
            <a:endParaRPr lang="en-US" altLang="zh-TW" dirty="0" smtClean="0"/>
          </a:p>
          <a:p>
            <a:pPr algn="l"/>
            <a:endParaRPr lang="en-US" altLang="zh-TW" dirty="0" smtClean="0"/>
          </a:p>
          <a:p>
            <a:pPr algn="l"/>
            <a:r>
              <a:rPr lang="zh-TW" altLang="en-US" dirty="0" smtClean="0"/>
              <a:t>一</a:t>
            </a:r>
            <a:r>
              <a:rPr lang="zh-TW" altLang="en-US" dirty="0"/>
              <a:t>、一般智能資賦優異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二</a:t>
            </a:r>
            <a:r>
              <a:rPr lang="zh-TW" altLang="en-US" dirty="0"/>
              <a:t>、學術性向資賦優異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三</a:t>
            </a:r>
            <a:r>
              <a:rPr lang="zh-TW" altLang="en-US" dirty="0"/>
              <a:t>、藝術才能資賦優異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algn="l"/>
            <a:r>
              <a:rPr lang="zh-TW" altLang="en-US" dirty="0"/>
              <a:t>四、創造能力資賦優異。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五、領導能力資賦優異。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六、其他特殊才能資賦優異。</a:t>
            </a:r>
            <a:endParaRPr kumimoji="0" lang="zh-TW" alt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701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530</Words>
  <Application>Microsoft Office PowerPoint</Application>
  <PresentationFormat>自訂</PresentationFormat>
  <Paragraphs>69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New_Template1</vt:lpstr>
      <vt:lpstr>PowerPoint 簡報</vt:lpstr>
      <vt:lpstr>從西部山上跑到東部海邊，在孤獨與自由間擺盪，不走常軌只隨生命流動的凝視動物。</vt:lpstr>
      <vt:lpstr>PowerPoint 簡報</vt:lpstr>
      <vt:lpstr>Gift</vt:lpstr>
      <vt:lpstr>為什麼要提供給資優生特別的服務？</vt:lpstr>
      <vt:lpstr>PowerPoint 簡報</vt:lpstr>
      <vt:lpstr>PowerPoint 簡報</vt:lpstr>
      <vt:lpstr>gardner多元智能理論</vt:lpstr>
      <vt:lpstr>特殊教育法定義</vt:lpstr>
      <vt:lpstr>「一般智能」資優</vt:lpstr>
      <vt:lpstr>「學術性向」資優</vt:lpstr>
      <vt:lpstr>「藝術才能」資優</vt:lpstr>
      <vt:lpstr>「創造能力」資優</vt:lpstr>
      <vt:lpstr>「領導才能」資優</vt:lpstr>
      <vt:lpstr>「其他特殊才能」資優</vt:lpstr>
      <vt:lpstr>◎資優生有一定的智力表現</vt:lpstr>
      <vt:lpstr>你對孩子的期望是什麼？</vt:lpstr>
      <vt:lpstr>你想要孩子是 「資優」還是「績優」？</vt:lpstr>
      <vt:lpstr>探討資優生的更多樣貌</vt:lpstr>
      <vt:lpstr>請老師們分組  1.先看三部電影片段 2.看完後請從「智能」與「情   緒」兩大面向去分析資優生。</vt:lpstr>
      <vt:lpstr>天才的禮物</vt:lpstr>
      <vt:lpstr>資優學生特質篩選：  .</vt:lpstr>
      <vt:lpstr>請你記得！</vt:lpstr>
      <vt:lpstr>PowerPoint 簡報</vt:lpstr>
      <vt:lpstr>唐鳳</vt:lpstr>
      <vt:lpstr>納豆</vt:lpstr>
      <vt:lpstr>持修</vt:lpstr>
      <vt:lpstr>Cinyee Chiu</vt:lpstr>
      <vt:lpstr>福原愛</vt:lpstr>
      <vt:lpstr>天賦飛揚？ 或 父母教師的期待？ </vt:lpstr>
      <vt:lpstr>天才=1%天分+99%努力</vt:lpstr>
      <vt:lpstr>THANK YOU~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塑造彩虹不塑之客  plastic free:let's living a life with less plastic</dc:title>
  <dc:creator>Administrator</dc:creator>
  <cp:lastModifiedBy>資源C</cp:lastModifiedBy>
  <cp:revision>255</cp:revision>
  <dcterms:modified xsi:type="dcterms:W3CDTF">2020-12-14T09:31:41Z</dcterms:modified>
</cp:coreProperties>
</file>